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30270450" cy="3855085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37" d="100"/>
          <a:sy n="37" d="100"/>
        </p:scale>
        <p:origin x="-80" y="1360"/>
      </p:cViewPr>
      <p:guideLst>
        <p:guide orient="horz" pos="9244"/>
        <p:guide orient="horz" pos="15199"/>
        <p:guide orient="horz" pos="671"/>
        <p:guide orient="horz" pos="11202"/>
        <p:guide orient="horz" pos="14775"/>
        <p:guide orient="horz" pos="19104"/>
        <p:guide orient="horz" pos="20237"/>
        <p:guide orient="horz" pos="4425"/>
        <p:guide orient="horz" pos="11284"/>
        <p:guide orient="horz" pos="5596"/>
        <p:guide orient="horz" pos="17267"/>
        <p:guide pos="559"/>
        <p:guide pos="9656"/>
        <p:guide pos="16103"/>
        <p:guide pos="17908"/>
        <p:guide pos="7576"/>
        <p:guide pos="1903"/>
        <p:guide pos="8885"/>
        <p:guide pos="4751"/>
        <p:guide pos="13838"/>
        <p:guide pos="27230"/>
        <p:guide pos="1888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3117195" cy="1927543"/>
          </a:xfrm>
          <a:prstGeom prst="rect">
            <a:avLst/>
          </a:prstGeom>
        </p:spPr>
        <p:txBody>
          <a:bodyPr vert="horz" lIns="393256" tIns="196628" rIns="393256" bIns="196628" rtlCol="0"/>
          <a:lstStyle>
            <a:lvl1pPr algn="l">
              <a:defRPr sz="5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7146250" y="0"/>
            <a:ext cx="13117195" cy="1927543"/>
          </a:xfrm>
          <a:prstGeom prst="rect">
            <a:avLst/>
          </a:prstGeom>
        </p:spPr>
        <p:txBody>
          <a:bodyPr vert="horz" lIns="393256" tIns="196628" rIns="393256" bIns="196628" rtlCol="0"/>
          <a:lstStyle>
            <a:lvl1pPr algn="r">
              <a:defRPr sz="5200"/>
            </a:lvl1pPr>
          </a:lstStyle>
          <a:p>
            <a:fld id="{ACAE9E63-BFAA-1245-A299-01EF0352E985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97513" y="2890838"/>
            <a:ext cx="19275425" cy="144573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393256" tIns="196628" rIns="393256" bIns="19662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027045" y="18311654"/>
            <a:ext cx="24216360" cy="17347883"/>
          </a:xfrm>
          <a:prstGeom prst="rect">
            <a:avLst/>
          </a:prstGeom>
        </p:spPr>
        <p:txBody>
          <a:bodyPr vert="horz" lIns="393256" tIns="196628" rIns="393256" bIns="19662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6616617"/>
            <a:ext cx="13117195" cy="1927543"/>
          </a:xfrm>
          <a:prstGeom prst="rect">
            <a:avLst/>
          </a:prstGeom>
        </p:spPr>
        <p:txBody>
          <a:bodyPr vert="horz" lIns="393256" tIns="196628" rIns="393256" bIns="196628" rtlCol="0" anchor="b"/>
          <a:lstStyle>
            <a:lvl1pPr algn="l">
              <a:defRPr sz="5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7146250" y="36616617"/>
            <a:ext cx="13117195" cy="1927543"/>
          </a:xfrm>
          <a:prstGeom prst="rect">
            <a:avLst/>
          </a:prstGeom>
        </p:spPr>
        <p:txBody>
          <a:bodyPr vert="horz" lIns="393256" tIns="196628" rIns="393256" bIns="196628" rtlCol="0" anchor="b"/>
          <a:lstStyle>
            <a:lvl1pPr algn="r">
              <a:defRPr sz="5200"/>
            </a:lvl1pPr>
          </a:lstStyle>
          <a:p>
            <a:fld id="{2D969428-00E1-AB42-AD40-EAEE017A6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03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69428-00E1-AB42-AD40-EAEE017A67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54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FD1D-FD24-A448-B7AF-B297F3F9C260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39D3-5184-364A-8EE1-BB1347AF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7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FD1D-FD24-A448-B7AF-B297F3F9C260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39D3-5184-364A-8EE1-BB1347AF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4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FD1D-FD24-A448-B7AF-B297F3F9C260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39D3-5184-364A-8EE1-BB1347AF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9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FD1D-FD24-A448-B7AF-B297F3F9C260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39D3-5184-364A-8EE1-BB1347AF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9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FD1D-FD24-A448-B7AF-B297F3F9C260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39D3-5184-364A-8EE1-BB1347AF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27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FD1D-FD24-A448-B7AF-B297F3F9C260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39D3-5184-364A-8EE1-BB1347AF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7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FD1D-FD24-A448-B7AF-B297F3F9C260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39D3-5184-364A-8EE1-BB1347AF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06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FD1D-FD24-A448-B7AF-B297F3F9C260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39D3-5184-364A-8EE1-BB1347AF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67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FD1D-FD24-A448-B7AF-B297F3F9C260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39D3-5184-364A-8EE1-BB1347AF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4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FD1D-FD24-A448-B7AF-B297F3F9C260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39D3-5184-364A-8EE1-BB1347AF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00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FD1D-FD24-A448-B7AF-B297F3F9C260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39D3-5184-364A-8EE1-BB1347AF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56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CFD1D-FD24-A448-B7AF-B297F3F9C260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D39D3-5184-364A-8EE1-BB1347AF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20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8.jpg"/><Relationship Id="rId21" Type="http://schemas.openxmlformats.org/officeDocument/2006/relationships/image" Target="../media/image19.jpg"/><Relationship Id="rId22" Type="http://schemas.openxmlformats.org/officeDocument/2006/relationships/image" Target="../media/image20.jpg"/><Relationship Id="rId23" Type="http://schemas.openxmlformats.org/officeDocument/2006/relationships/image" Target="../media/image21.jp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10" Type="http://schemas.openxmlformats.org/officeDocument/2006/relationships/image" Target="../media/image8.emf"/><Relationship Id="rId11" Type="http://schemas.openxmlformats.org/officeDocument/2006/relationships/image" Target="../media/image9.emf"/><Relationship Id="rId12" Type="http://schemas.openxmlformats.org/officeDocument/2006/relationships/image" Target="../media/image10.jpg"/><Relationship Id="rId13" Type="http://schemas.openxmlformats.org/officeDocument/2006/relationships/image" Target="../media/image11.jpg"/><Relationship Id="rId14" Type="http://schemas.openxmlformats.org/officeDocument/2006/relationships/image" Target="../media/image12.jpg"/><Relationship Id="rId15" Type="http://schemas.openxmlformats.org/officeDocument/2006/relationships/image" Target="../media/image13.jpg"/><Relationship Id="rId16" Type="http://schemas.openxmlformats.org/officeDocument/2006/relationships/image" Target="../media/image14.jpg"/><Relationship Id="rId17" Type="http://schemas.openxmlformats.org/officeDocument/2006/relationships/image" Target="../media/image15.jpg"/><Relationship Id="rId18" Type="http://schemas.openxmlformats.org/officeDocument/2006/relationships/image" Target="../media/image16.jpg"/><Relationship Id="rId19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DRAMPower_Improvement_8GB_camready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7"/>
          <a:stretch/>
        </p:blipFill>
        <p:spPr>
          <a:xfrm>
            <a:off x="35524841" y="16517204"/>
            <a:ext cx="7833898" cy="5700511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29866917" y="13641846"/>
            <a:ext cx="13668884" cy="8463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We compare REVA with state-of-the-art architectures like </a:t>
            </a:r>
            <a:r>
              <a:rPr lang="en-US" sz="3200" i="1" dirty="0" err="1" smtClean="0"/>
              <a:t>Flikker</a:t>
            </a:r>
            <a:r>
              <a:rPr lang="en-US" sz="3200" dirty="0" smtClean="0"/>
              <a:t>. Other refresh related work includes RAIDR and Elastic Refresh but is orthogonal to our approach.</a:t>
            </a:r>
          </a:p>
          <a:p>
            <a:endParaRPr lang="en-US" sz="3200" dirty="0"/>
          </a:p>
          <a:p>
            <a:r>
              <a:rPr lang="en-US" sz="3200" dirty="0" smtClean="0"/>
              <a:t>REVA </a:t>
            </a:r>
            <a:r>
              <a:rPr lang="en-US" sz="3200" dirty="0"/>
              <a:t>is dynamically capable of </a:t>
            </a:r>
            <a:r>
              <a:rPr lang="en-US" sz="3200" dirty="0" smtClean="0"/>
              <a:t>changing the </a:t>
            </a:r>
            <a:r>
              <a:rPr lang="en-US" sz="3200" dirty="0"/>
              <a:t>refresh value of an </a:t>
            </a:r>
            <a:r>
              <a:rPr lang="en-US" sz="3200" dirty="0" err="1"/>
              <a:t>RoI</a:t>
            </a:r>
            <a:r>
              <a:rPr lang="en-US" sz="3200" dirty="0"/>
              <a:t>, by simply modifying the </a:t>
            </a:r>
            <a:r>
              <a:rPr lang="en-US" sz="3200" dirty="0" smtClean="0"/>
              <a:t>refresh period </a:t>
            </a:r>
            <a:r>
              <a:rPr lang="en-US" sz="3200" dirty="0"/>
              <a:t>in the corresponding RAT </a:t>
            </a:r>
            <a:r>
              <a:rPr lang="en-US" sz="3200" dirty="0" smtClean="0"/>
              <a:t>entry.</a:t>
            </a:r>
          </a:p>
          <a:p>
            <a:endParaRPr lang="en-US" sz="3200" dirty="0"/>
          </a:p>
          <a:p>
            <a:r>
              <a:rPr lang="en-US" sz="3200" dirty="0" smtClean="0"/>
              <a:t>This avoids any additional writes </a:t>
            </a:r>
          </a:p>
          <a:p>
            <a:r>
              <a:rPr lang="en-US" sz="3200" dirty="0" smtClean="0"/>
              <a:t>needed </a:t>
            </a:r>
            <a:r>
              <a:rPr lang="en-US" sz="3200" dirty="0"/>
              <a:t>to re-write the </a:t>
            </a:r>
            <a:r>
              <a:rPr lang="en-US" sz="3200" dirty="0" err="1" smtClean="0"/>
              <a:t>RoI</a:t>
            </a:r>
            <a:r>
              <a:rPr lang="en-US" sz="3200" dirty="0"/>
              <a:t> </a:t>
            </a:r>
            <a:r>
              <a:rPr lang="en-US" sz="3200" dirty="0" smtClean="0"/>
              <a:t>into</a:t>
            </a:r>
          </a:p>
          <a:p>
            <a:r>
              <a:rPr lang="en-US" sz="3200" dirty="0" smtClean="0"/>
              <a:t>frequently </a:t>
            </a:r>
            <a:r>
              <a:rPr lang="en-US" sz="3200" dirty="0"/>
              <a:t>refreshed  </a:t>
            </a:r>
            <a:r>
              <a:rPr lang="en-US" sz="3200" dirty="0" smtClean="0"/>
              <a:t>memory.</a:t>
            </a:r>
          </a:p>
          <a:p>
            <a:endParaRPr lang="en-US" sz="3200" dirty="0" smtClean="0"/>
          </a:p>
          <a:p>
            <a:r>
              <a:rPr lang="en-US" sz="3200" dirty="0" smtClean="0"/>
              <a:t>The expected gains </a:t>
            </a:r>
            <a:r>
              <a:rPr lang="en-US" sz="3200" dirty="0"/>
              <a:t>from </a:t>
            </a:r>
            <a:endParaRPr lang="en-US" sz="3200" dirty="0" smtClean="0"/>
          </a:p>
          <a:p>
            <a:r>
              <a:rPr lang="en-US" sz="3200" dirty="0" smtClean="0"/>
              <a:t>REVA’s finer </a:t>
            </a:r>
            <a:r>
              <a:rPr lang="en-US" sz="3200" dirty="0"/>
              <a:t>grained </a:t>
            </a:r>
            <a:r>
              <a:rPr lang="en-US" sz="3200" dirty="0" smtClean="0"/>
              <a:t>approach</a:t>
            </a:r>
          </a:p>
          <a:p>
            <a:r>
              <a:rPr lang="en-US" sz="3200" dirty="0" smtClean="0"/>
              <a:t>always provide at least </a:t>
            </a:r>
          </a:p>
          <a:p>
            <a:r>
              <a:rPr lang="en-US" sz="3200" dirty="0"/>
              <a:t>as much power </a:t>
            </a:r>
            <a:r>
              <a:rPr lang="en-US" sz="3200" dirty="0" smtClean="0"/>
              <a:t>savings as </a:t>
            </a:r>
            <a:r>
              <a:rPr lang="en-US" sz="3200" i="1" dirty="0" err="1" smtClean="0"/>
              <a:t>Flikker</a:t>
            </a:r>
            <a:r>
              <a:rPr lang="en-US" sz="3200" dirty="0" smtClean="0"/>
              <a:t> </a:t>
            </a:r>
          </a:p>
          <a:p>
            <a:r>
              <a:rPr lang="en-US" sz="3200" dirty="0" smtClean="0"/>
              <a:t>while being </a:t>
            </a:r>
            <a:r>
              <a:rPr lang="en-US" sz="3200" dirty="0"/>
              <a:t>feasible </a:t>
            </a:r>
            <a:r>
              <a:rPr lang="en-US" sz="3200" dirty="0" smtClean="0"/>
              <a:t>for a larger</a:t>
            </a:r>
          </a:p>
          <a:p>
            <a:r>
              <a:rPr lang="en-US" sz="3200" dirty="0" smtClean="0"/>
              <a:t>set </a:t>
            </a:r>
            <a:r>
              <a:rPr lang="en-US" sz="3200" dirty="0"/>
              <a:t>of </a:t>
            </a:r>
            <a:r>
              <a:rPr lang="en-US" sz="3200" dirty="0" smtClean="0"/>
              <a:t>tasks.</a:t>
            </a:r>
            <a:endParaRPr lang="en-US" sz="3000" dirty="0"/>
          </a:p>
        </p:txBody>
      </p:sp>
      <p:pic>
        <p:nvPicPr>
          <p:cNvPr id="47" name="Picture 46" descr="ActionRecognitionAnalysis_camready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7825" y="19030440"/>
            <a:ext cx="6672658" cy="5436524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5295711" y="17592298"/>
            <a:ext cx="13679510" cy="698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 a purely streaming embedded system refresh can be turned off completely. However, there can be instances when a burst of </a:t>
            </a:r>
            <a:r>
              <a:rPr lang="en-US" sz="3200" dirty="0" err="1" smtClean="0"/>
              <a:t>RoIs</a:t>
            </a:r>
            <a:r>
              <a:rPr lang="en-US" sz="3200" dirty="0" smtClean="0"/>
              <a:t> is generated and the pipeline cannot sustain a high throughput. </a:t>
            </a:r>
          </a:p>
          <a:p>
            <a:r>
              <a:rPr lang="en-US" sz="3200" dirty="0" err="1" smtClean="0"/>
              <a:t>RoIs</a:t>
            </a:r>
            <a:r>
              <a:rPr lang="en-US" sz="3200" dirty="0"/>
              <a:t> </a:t>
            </a:r>
            <a:r>
              <a:rPr lang="en-US" sz="3200" dirty="0" smtClean="0"/>
              <a:t>will then be needed to be buffered. </a:t>
            </a:r>
          </a:p>
          <a:p>
            <a:r>
              <a:rPr lang="en-US" sz="3200" dirty="0" smtClean="0"/>
              <a:t>In action recognition consecutive </a:t>
            </a:r>
          </a:p>
          <a:p>
            <a:r>
              <a:rPr lang="en-US" sz="3200" dirty="0" err="1" smtClean="0"/>
              <a:t>RoIs</a:t>
            </a:r>
            <a:r>
              <a:rPr lang="en-US" sz="3200" dirty="0" smtClean="0"/>
              <a:t> are used for classification. </a:t>
            </a:r>
          </a:p>
          <a:p>
            <a:endParaRPr lang="en-US" sz="3200" dirty="0" smtClean="0"/>
          </a:p>
          <a:p>
            <a:r>
              <a:rPr lang="en-US" sz="3200" dirty="0" smtClean="0"/>
              <a:t>We evaluated different configurations</a:t>
            </a:r>
          </a:p>
          <a:p>
            <a:r>
              <a:rPr lang="en-US" sz="3200" dirty="0" smtClean="0"/>
              <a:t>of action recognition on the </a:t>
            </a:r>
          </a:p>
          <a:p>
            <a:r>
              <a:rPr lang="en-US" sz="3200" dirty="0" smtClean="0"/>
              <a:t>Weizmann dataset. The results </a:t>
            </a:r>
          </a:p>
          <a:p>
            <a:r>
              <a:rPr lang="en-US" sz="3200" dirty="0" smtClean="0"/>
              <a:t>indicate </a:t>
            </a:r>
            <a:r>
              <a:rPr lang="en-US" sz="3200" dirty="0"/>
              <a:t>that a purely </a:t>
            </a:r>
            <a:endParaRPr lang="en-US" sz="3200" dirty="0" smtClean="0"/>
          </a:p>
          <a:p>
            <a:r>
              <a:rPr lang="en-US" sz="3200" dirty="0" smtClean="0"/>
              <a:t>streaming </a:t>
            </a:r>
            <a:r>
              <a:rPr lang="en-US" sz="3200" dirty="0"/>
              <a:t>(no overlap of video </a:t>
            </a:r>
            <a:endParaRPr lang="en-US" sz="3200" dirty="0" smtClean="0"/>
          </a:p>
          <a:p>
            <a:r>
              <a:rPr lang="en-US" sz="3200" dirty="0" smtClean="0"/>
              <a:t>segments) configuration </a:t>
            </a:r>
            <a:r>
              <a:rPr lang="en-US" sz="3200" dirty="0"/>
              <a:t>affects </a:t>
            </a:r>
            <a:endParaRPr lang="en-US" sz="3200" dirty="0" smtClean="0"/>
          </a:p>
          <a:p>
            <a:r>
              <a:rPr lang="en-US" sz="3200" dirty="0" smtClean="0"/>
              <a:t>accuracy </a:t>
            </a:r>
            <a:r>
              <a:rPr lang="en-US" sz="3200" dirty="0"/>
              <a:t>considerably (by around 10%).</a:t>
            </a:r>
          </a:p>
        </p:txBody>
      </p:sp>
      <p:pic>
        <p:nvPicPr>
          <p:cNvPr id="49" name="Picture 48" descr="experimental_setup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376" y="7474338"/>
            <a:ext cx="7743754" cy="6243440"/>
          </a:xfrm>
          <a:prstGeom prst="rect">
            <a:avLst/>
          </a:prstGeom>
        </p:spPr>
      </p:pic>
      <p:pic>
        <p:nvPicPr>
          <p:cNvPr id="121" name="Picture 120" descr="baseline_arch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1" y="20958959"/>
            <a:ext cx="7840107" cy="5486400"/>
          </a:xfrm>
          <a:prstGeom prst="rect">
            <a:avLst/>
          </a:prstGeom>
        </p:spPr>
      </p:pic>
      <p:pic>
        <p:nvPicPr>
          <p:cNvPr id="71" name="Picture 70" descr="reva_refresh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400" y="7396619"/>
            <a:ext cx="13487400" cy="60755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5268" y="485283"/>
            <a:ext cx="42920664" cy="5329744"/>
          </a:xfrm>
          <a:prstGeom prst="rect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38912" tIns="219456" rIns="438912" bIns="219456" spcCol="0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06368" y="527982"/>
            <a:ext cx="356624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latin typeface="Arial"/>
                <a:cs typeface="Arial"/>
              </a:rPr>
              <a:t>REFRESH ENABLED VIDEO ANALYTICS (REVA) : IMPLICATONS ON POWER AND PERFORMANCE OF DRAM SUPPORTED EMBEDDED VISUAL SYSTEMS</a:t>
            </a:r>
            <a:endParaRPr lang="en-US" sz="72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97481" y="2637300"/>
            <a:ext cx="335216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Siddharth Advani</a:t>
            </a:r>
            <a:r>
              <a:rPr lang="en-US" sz="7000" baseline="30000" dirty="0" smtClean="0">
                <a:latin typeface="Arial"/>
                <a:cs typeface="Arial"/>
              </a:rPr>
              <a:t>1</a:t>
            </a:r>
            <a:r>
              <a:rPr lang="en-US" sz="7000" dirty="0" smtClean="0">
                <a:latin typeface="Arial"/>
                <a:cs typeface="Arial"/>
              </a:rPr>
              <a:t>, </a:t>
            </a:r>
            <a:r>
              <a:rPr lang="en-US" sz="7000" dirty="0" err="1" smtClean="0">
                <a:latin typeface="Arial"/>
                <a:cs typeface="Arial"/>
              </a:rPr>
              <a:t>Nandhini</a:t>
            </a:r>
            <a:r>
              <a:rPr lang="en-US" sz="7000" dirty="0" smtClean="0">
                <a:latin typeface="Arial"/>
                <a:cs typeface="Arial"/>
              </a:rPr>
              <a:t> Chandramoorthy</a:t>
            </a:r>
            <a:r>
              <a:rPr lang="en-US" sz="7000" baseline="30000" dirty="0" smtClean="0">
                <a:latin typeface="Arial"/>
                <a:cs typeface="Arial"/>
              </a:rPr>
              <a:t>1</a:t>
            </a:r>
            <a:r>
              <a:rPr lang="en-US" sz="7000" dirty="0" smtClean="0">
                <a:latin typeface="Arial"/>
                <a:cs typeface="Arial"/>
              </a:rPr>
              <a:t>, </a:t>
            </a:r>
            <a:r>
              <a:rPr lang="en-US" sz="7000" dirty="0" err="1" smtClean="0">
                <a:latin typeface="Arial"/>
                <a:cs typeface="Arial"/>
              </a:rPr>
              <a:t>Karthik</a:t>
            </a:r>
            <a:r>
              <a:rPr lang="en-US" sz="7000" dirty="0" smtClean="0">
                <a:latin typeface="Arial"/>
                <a:cs typeface="Arial"/>
              </a:rPr>
              <a:t> Swaminathan</a:t>
            </a:r>
            <a:r>
              <a:rPr lang="en-US" sz="7000" baseline="30000" dirty="0" smtClean="0">
                <a:latin typeface="Arial"/>
                <a:cs typeface="Arial"/>
              </a:rPr>
              <a:t>1</a:t>
            </a:r>
            <a:r>
              <a:rPr lang="en-US" sz="7000" dirty="0" smtClean="0">
                <a:latin typeface="Arial"/>
                <a:cs typeface="Arial"/>
              </a:rPr>
              <a:t>, Kevin Irick</a:t>
            </a:r>
            <a:r>
              <a:rPr lang="en-US" sz="7000" baseline="30000" dirty="0">
                <a:latin typeface="Arial"/>
                <a:cs typeface="Arial"/>
              </a:rPr>
              <a:t>2</a:t>
            </a:r>
            <a:r>
              <a:rPr lang="en-US" sz="7000" dirty="0" smtClean="0">
                <a:latin typeface="Arial"/>
                <a:cs typeface="Arial"/>
              </a:rPr>
              <a:t>, Yong </a:t>
            </a:r>
            <a:r>
              <a:rPr lang="en-US" sz="7000" dirty="0" err="1" smtClean="0">
                <a:latin typeface="Arial"/>
                <a:cs typeface="Arial"/>
              </a:rPr>
              <a:t>Cheol</a:t>
            </a:r>
            <a:r>
              <a:rPr lang="en-US" sz="7000" dirty="0" smtClean="0">
                <a:latin typeface="Arial"/>
                <a:cs typeface="Arial"/>
              </a:rPr>
              <a:t> Peter Cho</a:t>
            </a:r>
            <a:r>
              <a:rPr lang="en-US" sz="7000" baseline="30000" dirty="0" smtClean="0">
                <a:latin typeface="Arial"/>
                <a:cs typeface="Arial"/>
              </a:rPr>
              <a:t>3</a:t>
            </a:r>
            <a:r>
              <a:rPr lang="en-US" sz="7000" dirty="0" smtClean="0">
                <a:latin typeface="Arial"/>
                <a:cs typeface="Arial"/>
              </a:rPr>
              <a:t>, Jack Sampson</a:t>
            </a:r>
            <a:r>
              <a:rPr lang="en-US" sz="7000" baseline="30000" dirty="0" smtClean="0">
                <a:latin typeface="Arial"/>
                <a:cs typeface="Arial"/>
              </a:rPr>
              <a:t>1</a:t>
            </a:r>
            <a:r>
              <a:rPr lang="en-US" sz="7000" dirty="0" smtClean="0">
                <a:latin typeface="Arial"/>
                <a:cs typeface="Arial"/>
              </a:rPr>
              <a:t> and </a:t>
            </a:r>
            <a:r>
              <a:rPr lang="en-US" sz="7000" dirty="0" err="1" smtClean="0">
                <a:latin typeface="Arial"/>
                <a:cs typeface="Arial"/>
              </a:rPr>
              <a:t>Vijaykrishnan</a:t>
            </a:r>
            <a:r>
              <a:rPr lang="en-US" sz="7000" dirty="0" smtClean="0">
                <a:latin typeface="Arial"/>
                <a:cs typeface="Arial"/>
              </a:rPr>
              <a:t> Narayanan</a:t>
            </a:r>
            <a:r>
              <a:rPr lang="en-US" sz="7000" baseline="30000" dirty="0" smtClean="0">
                <a:latin typeface="Arial"/>
                <a:cs typeface="Arial"/>
              </a:rPr>
              <a:t>1</a:t>
            </a:r>
            <a:r>
              <a:rPr lang="en-US" sz="7000" dirty="0" smtClean="0"/>
              <a:t> </a:t>
            </a:r>
            <a:endParaRPr lang="en-US" sz="7000" dirty="0"/>
          </a:p>
        </p:txBody>
      </p:sp>
      <p:sp>
        <p:nvSpPr>
          <p:cNvPr id="8" name="TextBox 7"/>
          <p:cNvSpPr txBox="1"/>
          <p:nvPr/>
        </p:nvSpPr>
        <p:spPr>
          <a:xfrm>
            <a:off x="7134660" y="3504696"/>
            <a:ext cx="2647303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6000" baseline="30000" dirty="0">
              <a:latin typeface="Arial"/>
              <a:cs typeface="Arial"/>
            </a:endParaRPr>
          </a:p>
          <a:p>
            <a:pPr algn="ctr"/>
            <a:endParaRPr lang="en-US" sz="6000" baseline="30000" dirty="0" smtClean="0">
              <a:latin typeface="Arial"/>
              <a:cs typeface="Arial"/>
            </a:endParaRPr>
          </a:p>
          <a:p>
            <a:pPr algn="ctr"/>
            <a:r>
              <a:rPr lang="en-US" sz="6000" baseline="30000" dirty="0" smtClean="0">
                <a:latin typeface="Arial"/>
                <a:cs typeface="Arial"/>
              </a:rPr>
              <a:t>1</a:t>
            </a:r>
            <a:r>
              <a:rPr lang="en-US" sz="6000" dirty="0" smtClean="0">
                <a:latin typeface="Arial"/>
                <a:cs typeface="Arial"/>
              </a:rPr>
              <a:t>The Pennsylvania State University, </a:t>
            </a:r>
            <a:r>
              <a:rPr lang="en-US" sz="6000" baseline="30000" dirty="0" smtClean="0">
                <a:latin typeface="Arial"/>
                <a:cs typeface="Arial"/>
              </a:rPr>
              <a:t>2</a:t>
            </a:r>
            <a:r>
              <a:rPr lang="en-US" sz="6000" dirty="0" smtClean="0">
                <a:latin typeface="Arial"/>
                <a:cs typeface="Arial"/>
              </a:rPr>
              <a:t>SiliconScapes LLC, </a:t>
            </a:r>
            <a:r>
              <a:rPr lang="en-US" sz="6000" baseline="30000" dirty="0" smtClean="0">
                <a:latin typeface="Arial"/>
                <a:cs typeface="Arial"/>
              </a:rPr>
              <a:t>3</a:t>
            </a:r>
            <a:r>
              <a:rPr lang="en-US" sz="6000" dirty="0" smtClean="0">
                <a:latin typeface="Arial"/>
                <a:cs typeface="Arial"/>
              </a:rPr>
              <a:t>ETRI, South Korea</a:t>
            </a:r>
          </a:p>
          <a:p>
            <a:pPr algn="ctr"/>
            <a:endParaRPr lang="en-US" sz="60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5268" y="6372717"/>
            <a:ext cx="13716000" cy="26060400"/>
          </a:xfrm>
          <a:prstGeom prst="rect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087600" y="6372717"/>
            <a:ext cx="13716000" cy="26060400"/>
          </a:xfrm>
          <a:prstGeom prst="rect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689932" y="6372717"/>
            <a:ext cx="13716000" cy="26060400"/>
          </a:xfrm>
          <a:prstGeom prst="rect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989112" y="6392676"/>
            <a:ext cx="3176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Introduction</a:t>
            </a:r>
            <a:endParaRPr lang="en-US" sz="40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3300" y="7246945"/>
            <a:ext cx="13258800" cy="698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Wearable </a:t>
            </a:r>
            <a:r>
              <a:rPr lang="en-US" sz="3200" dirty="0"/>
              <a:t>video </a:t>
            </a:r>
            <a:r>
              <a:rPr lang="en-US" sz="3200" dirty="0" smtClean="0"/>
              <a:t>systems require </a:t>
            </a:r>
            <a:r>
              <a:rPr lang="en-US" sz="3200" dirty="0"/>
              <a:t>capabilities for real-time video analytics </a:t>
            </a:r>
            <a:r>
              <a:rPr lang="en-US" sz="3200" dirty="0" smtClean="0"/>
              <a:t>and prolonged </a:t>
            </a:r>
            <a:r>
              <a:rPr lang="en-US" sz="3200" dirty="0"/>
              <a:t>battery lifetimes for wide adoption.</a:t>
            </a:r>
          </a:p>
          <a:p>
            <a:endParaRPr lang="en-US" sz="3200" dirty="0" smtClean="0"/>
          </a:p>
          <a:p>
            <a:r>
              <a:rPr lang="en-US" sz="3200" dirty="0" smtClean="0"/>
              <a:t>Application</a:t>
            </a:r>
            <a:r>
              <a:rPr lang="en-US" sz="3200" dirty="0"/>
              <a:t>-specific </a:t>
            </a:r>
            <a:r>
              <a:rPr lang="en-US" sz="3200" dirty="0" smtClean="0"/>
              <a:t>video accelerators have shown to be extremely efficient in terms of power and performance to handle real-time workloads.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smtClean="0"/>
              <a:t>However, the </a:t>
            </a:r>
            <a:r>
              <a:rPr lang="en-US" sz="3200" dirty="0"/>
              <a:t>memory system contributes between 10-30</a:t>
            </a:r>
            <a:r>
              <a:rPr lang="en-US" sz="3200" dirty="0" smtClean="0"/>
              <a:t>% of </a:t>
            </a:r>
            <a:r>
              <a:rPr lang="en-US" sz="3200" dirty="0"/>
              <a:t>the overall power </a:t>
            </a:r>
            <a:r>
              <a:rPr lang="en-US" sz="3200" dirty="0" smtClean="0"/>
              <a:t>of embedded </a:t>
            </a:r>
            <a:r>
              <a:rPr lang="en-US" sz="3200" dirty="0"/>
              <a:t>video systems and </a:t>
            </a:r>
            <a:r>
              <a:rPr lang="en-US" sz="3200" dirty="0" smtClean="0"/>
              <a:t>mobile phones. In particular, the </a:t>
            </a:r>
            <a:r>
              <a:rPr lang="en-US" sz="3200" b="1" dirty="0" smtClean="0"/>
              <a:t>refresh power</a:t>
            </a:r>
            <a:r>
              <a:rPr lang="en-US" sz="3200" dirty="0" smtClean="0"/>
              <a:t> in DRAMs has become a major source of concern and continues to increase with every new generation of devices.</a:t>
            </a:r>
          </a:p>
          <a:p>
            <a:endParaRPr lang="en-US" sz="3200" dirty="0"/>
          </a:p>
          <a:p>
            <a:r>
              <a:rPr lang="en-US" sz="3200" dirty="0" smtClean="0"/>
              <a:t>We propose a </a:t>
            </a:r>
            <a:r>
              <a:rPr lang="en-US" sz="3200" b="1" dirty="0" smtClean="0"/>
              <a:t>Refresh Enabled Video Analytics (REVA)</a:t>
            </a:r>
            <a:r>
              <a:rPr lang="en-US" sz="3200" dirty="0" smtClean="0"/>
              <a:t> system that reduces refresh power by using semantic knowledge to modulate the refresh periods at a row-level granularity.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8086539" y="19587225"/>
            <a:ext cx="5503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Refresh energy distribution in Kernel computations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6173169" y="14177004"/>
            <a:ext cx="2749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Motivation</a:t>
            </a:r>
            <a:endParaRPr lang="en-US" sz="4000" b="1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54327" y="19644650"/>
            <a:ext cx="1395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tRFC</a:t>
            </a:r>
            <a:r>
              <a:rPr lang="en-US" sz="2000" dirty="0" smtClean="0"/>
              <a:t> trends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5014924" y="20171703"/>
            <a:ext cx="51547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System Architecture</a:t>
            </a:r>
            <a:endParaRPr lang="en-US" sz="4000" b="1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386567" y="6392676"/>
            <a:ext cx="4973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Experimental Setup</a:t>
            </a:r>
            <a:endParaRPr lang="en-US" sz="4000" b="1" dirty="0">
              <a:latin typeface="Arial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261386" y="7264671"/>
            <a:ext cx="9592078" cy="698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We consider a detection-object recognition-</a:t>
            </a:r>
          </a:p>
          <a:p>
            <a:r>
              <a:rPr lang="en-US" sz="3200" dirty="0" smtClean="0"/>
              <a:t>action recognition pipeline for visual scene understanding.</a:t>
            </a:r>
          </a:p>
          <a:p>
            <a:endParaRPr lang="en-US" sz="3200" dirty="0" smtClean="0"/>
          </a:p>
          <a:p>
            <a:r>
              <a:rPr lang="en-US" sz="3200" dirty="0" smtClean="0"/>
              <a:t>We used </a:t>
            </a:r>
            <a:r>
              <a:rPr lang="en-US" sz="3200" dirty="0" err="1" smtClean="0"/>
              <a:t>Vivado</a:t>
            </a:r>
            <a:r>
              <a:rPr lang="en-US" sz="3200" dirty="0" smtClean="0"/>
              <a:t> to generate memory </a:t>
            </a:r>
          </a:p>
          <a:p>
            <a:r>
              <a:rPr lang="en-US" sz="3200" dirty="0" smtClean="0"/>
              <a:t>traces based on our accelerator </a:t>
            </a:r>
          </a:p>
          <a:p>
            <a:r>
              <a:rPr lang="en-US" sz="3200" dirty="0" smtClean="0"/>
              <a:t>parameters. </a:t>
            </a:r>
          </a:p>
          <a:p>
            <a:endParaRPr lang="en-US" sz="3200" dirty="0"/>
          </a:p>
          <a:p>
            <a:r>
              <a:rPr lang="en-US" sz="3200" dirty="0" smtClean="0"/>
              <a:t>These traces act as input to </a:t>
            </a:r>
          </a:p>
          <a:p>
            <a:r>
              <a:rPr lang="en-US" sz="3200" dirty="0" smtClean="0"/>
              <a:t>DRAMSim2 to enable </a:t>
            </a:r>
          </a:p>
          <a:p>
            <a:r>
              <a:rPr lang="en-US" sz="3200" dirty="0" smtClean="0"/>
              <a:t>power modeling. </a:t>
            </a:r>
          </a:p>
          <a:p>
            <a:endParaRPr lang="en-US" sz="3200" dirty="0"/>
          </a:p>
          <a:p>
            <a:r>
              <a:rPr lang="en-US" sz="3200" dirty="0" smtClean="0"/>
              <a:t>Our evaluations were on a 8 Gb</a:t>
            </a:r>
          </a:p>
          <a:p>
            <a:r>
              <a:rPr lang="en-US" sz="3200" dirty="0" smtClean="0"/>
              <a:t>single rank DDR3-1600 device.</a:t>
            </a:r>
            <a:endParaRPr lang="en-US" sz="3200" dirty="0"/>
          </a:p>
        </p:txBody>
      </p:sp>
      <p:sp>
        <p:nvSpPr>
          <p:cNvPr id="55" name="TextBox 54"/>
          <p:cNvSpPr txBox="1"/>
          <p:nvPr/>
        </p:nvSpPr>
        <p:spPr>
          <a:xfrm>
            <a:off x="19486136" y="16814936"/>
            <a:ext cx="4983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Sensitivity Analysis</a:t>
            </a:r>
            <a:endParaRPr lang="en-US" sz="4000" b="1" dirty="0">
              <a:latin typeface="Arial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5253834" y="25807067"/>
            <a:ext cx="492443" cy="94292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2000" dirty="0" smtClean="0"/>
              <a:t>Frame 1</a:t>
            </a:r>
            <a:endParaRPr lang="en-US" sz="2000" dirty="0"/>
          </a:p>
        </p:txBody>
      </p:sp>
      <p:sp>
        <p:nvSpPr>
          <p:cNvPr id="79" name="TextBox 78"/>
          <p:cNvSpPr txBox="1"/>
          <p:nvPr/>
        </p:nvSpPr>
        <p:spPr>
          <a:xfrm>
            <a:off x="15263677" y="28075279"/>
            <a:ext cx="492443" cy="107292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2000" dirty="0" smtClean="0"/>
              <a:t>Frame 20</a:t>
            </a:r>
            <a:endParaRPr lang="en-US" sz="2000" dirty="0"/>
          </a:p>
        </p:txBody>
      </p:sp>
      <p:sp>
        <p:nvSpPr>
          <p:cNvPr id="80" name="TextBox 79"/>
          <p:cNvSpPr txBox="1"/>
          <p:nvPr/>
        </p:nvSpPr>
        <p:spPr>
          <a:xfrm>
            <a:off x="15263677" y="30458659"/>
            <a:ext cx="492443" cy="107292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2000" dirty="0" smtClean="0"/>
              <a:t>Frame 40</a:t>
            </a:r>
            <a:endParaRPr lang="en-US" sz="2000" dirty="0"/>
          </a:p>
        </p:txBody>
      </p:sp>
      <p:sp>
        <p:nvSpPr>
          <p:cNvPr id="81" name="TextBox 80"/>
          <p:cNvSpPr txBox="1"/>
          <p:nvPr/>
        </p:nvSpPr>
        <p:spPr>
          <a:xfrm>
            <a:off x="16531246" y="24651497"/>
            <a:ext cx="181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Person 1 - Walk</a:t>
            </a:r>
            <a:endParaRPr lang="en-US" sz="2000" dirty="0"/>
          </a:p>
        </p:txBody>
      </p:sp>
      <p:sp>
        <p:nvSpPr>
          <p:cNvPr id="83" name="TextBox 82"/>
          <p:cNvSpPr txBox="1"/>
          <p:nvPr/>
        </p:nvSpPr>
        <p:spPr>
          <a:xfrm>
            <a:off x="19791743" y="24651497"/>
            <a:ext cx="1715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Person 2 - Skip</a:t>
            </a:r>
            <a:endParaRPr lang="en-US" sz="2000" dirty="0"/>
          </a:p>
        </p:txBody>
      </p:sp>
      <p:sp>
        <p:nvSpPr>
          <p:cNvPr id="86" name="TextBox 85"/>
          <p:cNvSpPr txBox="1"/>
          <p:nvPr/>
        </p:nvSpPr>
        <p:spPr>
          <a:xfrm>
            <a:off x="22869022" y="24651497"/>
            <a:ext cx="1881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Person 3 - Wave</a:t>
            </a:r>
            <a:endParaRPr lang="en-US" sz="2000" dirty="0"/>
          </a:p>
        </p:txBody>
      </p:sp>
      <p:sp>
        <p:nvSpPr>
          <p:cNvPr id="100" name="TextBox 99"/>
          <p:cNvSpPr txBox="1"/>
          <p:nvPr/>
        </p:nvSpPr>
        <p:spPr>
          <a:xfrm>
            <a:off x="35335131" y="6357871"/>
            <a:ext cx="2037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Results</a:t>
            </a:r>
            <a:endParaRPr lang="en-US" sz="4000" b="1" dirty="0">
              <a:latin typeface="Arial"/>
              <a:cs typeface="Arial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4783785" y="22149063"/>
            <a:ext cx="3262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Conclusions</a:t>
            </a:r>
            <a:endParaRPr lang="en-US" sz="4000" b="1" dirty="0">
              <a:latin typeface="Arial"/>
              <a:cs typeface="Arial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9689932" y="31256577"/>
            <a:ext cx="13705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This work was supported in part by NSF Expeditions </a:t>
            </a:r>
            <a:r>
              <a:rPr lang="en-US" sz="2000" dirty="0" smtClean="0"/>
              <a:t>in Computing </a:t>
            </a:r>
            <a:r>
              <a:rPr lang="en-US" sz="2000" dirty="0"/>
              <a:t>Award 1317560, and NSF award 1213052. </a:t>
            </a:r>
            <a:r>
              <a:rPr lang="en-US" sz="2000" dirty="0" smtClean="0"/>
              <a:t>The work was also </a:t>
            </a:r>
            <a:r>
              <a:rPr lang="en-US" sz="2000" dirty="0"/>
              <a:t>supported by infrastructure provided by </a:t>
            </a:r>
            <a:r>
              <a:rPr lang="en-US" sz="2000" dirty="0" smtClean="0"/>
              <a:t>NSF Award </a:t>
            </a:r>
            <a:r>
              <a:rPr lang="en-US" sz="2000" dirty="0"/>
              <a:t>1205618. This work was partly supported by the </a:t>
            </a:r>
            <a:r>
              <a:rPr lang="en-US" sz="2000" dirty="0" smtClean="0"/>
              <a:t>IT R</a:t>
            </a:r>
            <a:r>
              <a:rPr lang="en-US" sz="2000" dirty="0"/>
              <a:t>&amp;D program </a:t>
            </a:r>
            <a:r>
              <a:rPr lang="en-US" sz="2000" dirty="0" smtClean="0"/>
              <a:t>of MOTIE</a:t>
            </a:r>
            <a:r>
              <a:rPr lang="en-US" sz="2000" dirty="0"/>
              <a:t>/KEIT 1004884 Automotive </a:t>
            </a:r>
            <a:r>
              <a:rPr lang="en-US" sz="2000" dirty="0" smtClean="0"/>
              <a:t>ECU </a:t>
            </a:r>
            <a:r>
              <a:rPr lang="en-US" sz="2000" dirty="0" err="1" smtClean="0"/>
              <a:t>SoC</a:t>
            </a:r>
            <a:r>
              <a:rPr lang="en-US" sz="2000" dirty="0" smtClean="0"/>
              <a:t> </a:t>
            </a:r>
            <a:r>
              <a:rPr lang="en-US" sz="2000" dirty="0"/>
              <a:t>and Embedded SW for Multi-domain Integration.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9864221" y="22932111"/>
            <a:ext cx="132239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We demonstrate a </a:t>
            </a:r>
            <a:r>
              <a:rPr lang="en-US" sz="3200" b="1" dirty="0" smtClean="0"/>
              <a:t>Refresh </a:t>
            </a:r>
            <a:r>
              <a:rPr lang="en-US" sz="3200" b="1" dirty="0"/>
              <a:t>Enabled </a:t>
            </a:r>
            <a:r>
              <a:rPr lang="en-US" sz="3200" b="1" dirty="0" smtClean="0"/>
              <a:t>Video Analytics</a:t>
            </a:r>
            <a:r>
              <a:rPr lang="en-US" sz="3200" dirty="0" smtClean="0"/>
              <a:t> </a:t>
            </a:r>
            <a:r>
              <a:rPr lang="en-US" sz="3200" dirty="0"/>
              <a:t>system, which is tuned to optimize energy </a:t>
            </a:r>
            <a:r>
              <a:rPr lang="en-US" sz="3200" dirty="0" smtClean="0"/>
              <a:t>utilization of </a:t>
            </a:r>
            <a:r>
              <a:rPr lang="en-US" sz="3200" dirty="0"/>
              <a:t>the memory by exploiting data characteristics in </a:t>
            </a:r>
            <a:r>
              <a:rPr lang="en-US" sz="3200" dirty="0" smtClean="0"/>
              <a:t>vision-based</a:t>
            </a:r>
            <a:r>
              <a:rPr lang="en-US" sz="3200" dirty="0"/>
              <a:t> </a:t>
            </a:r>
            <a:r>
              <a:rPr lang="en-US" sz="3200" dirty="0" smtClean="0"/>
              <a:t>applications. </a:t>
            </a:r>
            <a:r>
              <a:rPr lang="en-US" sz="3200" dirty="0"/>
              <a:t>We </a:t>
            </a:r>
            <a:r>
              <a:rPr lang="en-US" sz="3200" dirty="0" smtClean="0"/>
              <a:t>show </a:t>
            </a:r>
            <a:r>
              <a:rPr lang="en-US" sz="3200" dirty="0"/>
              <a:t>that depending on the </a:t>
            </a:r>
            <a:r>
              <a:rPr lang="en-US" sz="3200" dirty="0" err="1" smtClean="0"/>
              <a:t>RoI</a:t>
            </a:r>
            <a:r>
              <a:rPr lang="en-US" sz="3200" dirty="0"/>
              <a:t> </a:t>
            </a:r>
            <a:r>
              <a:rPr lang="en-US" sz="3200" dirty="0" smtClean="0"/>
              <a:t>stored </a:t>
            </a:r>
            <a:r>
              <a:rPr lang="en-US" sz="3200" dirty="0"/>
              <a:t>in memory</a:t>
            </a:r>
            <a:r>
              <a:rPr lang="en-US" sz="3200" dirty="0" smtClean="0"/>
              <a:t>, the </a:t>
            </a:r>
            <a:r>
              <a:rPr lang="en-US" sz="3200" dirty="0"/>
              <a:t>need for refresh varies from row </a:t>
            </a:r>
            <a:r>
              <a:rPr lang="en-US" sz="3200" dirty="0" smtClean="0"/>
              <a:t>to row </a:t>
            </a:r>
            <a:r>
              <a:rPr lang="en-US" sz="3200" dirty="0"/>
              <a:t>across each memory bank.</a:t>
            </a:r>
            <a:r>
              <a:rPr lang="en-US" sz="3200" dirty="0" smtClean="0"/>
              <a:t> By adjusting </a:t>
            </a:r>
            <a:r>
              <a:rPr lang="en-US" sz="3200" dirty="0"/>
              <a:t>refresh </a:t>
            </a:r>
            <a:r>
              <a:rPr lang="en-US" sz="3200" dirty="0" smtClean="0"/>
              <a:t>rates selectively </a:t>
            </a:r>
            <a:r>
              <a:rPr lang="en-US" sz="3200" dirty="0"/>
              <a:t>depending on the need for re-use of different </a:t>
            </a:r>
            <a:r>
              <a:rPr lang="en-US" sz="3200" dirty="0" err="1"/>
              <a:t>RoIs</a:t>
            </a:r>
            <a:r>
              <a:rPr lang="en-US" sz="3200" dirty="0" smtClean="0"/>
              <a:t>, we </a:t>
            </a:r>
            <a:r>
              <a:rPr lang="en-US" sz="3200" dirty="0"/>
              <a:t>demonstrate </a:t>
            </a:r>
            <a:r>
              <a:rPr lang="en-US" sz="3200" b="1" dirty="0"/>
              <a:t>88%</a:t>
            </a:r>
            <a:r>
              <a:rPr lang="en-US" sz="3200" dirty="0"/>
              <a:t> improvement in refresh power and </a:t>
            </a:r>
            <a:r>
              <a:rPr lang="en-US" sz="3200" b="1" dirty="0"/>
              <a:t>15</a:t>
            </a:r>
            <a:r>
              <a:rPr lang="en-US" sz="3200" b="1" dirty="0" smtClean="0"/>
              <a:t>%</a:t>
            </a:r>
            <a:r>
              <a:rPr lang="en-US" sz="3200" dirty="0" smtClean="0"/>
              <a:t> improvement </a:t>
            </a:r>
            <a:r>
              <a:rPr lang="en-US" sz="3200" dirty="0"/>
              <a:t>in overall power over existing DRAM schemes.</a:t>
            </a:r>
            <a:endParaRPr lang="en-US" sz="3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29718711" y="27239940"/>
            <a:ext cx="13711421" cy="3985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300" dirty="0" smtClean="0"/>
              <a:t>[</a:t>
            </a:r>
            <a:r>
              <a:rPr lang="fr-FR" sz="2300" dirty="0"/>
              <a:t>1</a:t>
            </a:r>
            <a:r>
              <a:rPr lang="fr-FR" sz="2300" dirty="0" smtClean="0"/>
              <a:t>] </a:t>
            </a:r>
            <a:r>
              <a:rPr lang="en-US" sz="2300" dirty="0"/>
              <a:t>S. Liu, </a:t>
            </a:r>
            <a:r>
              <a:rPr lang="en-US" sz="2300" dirty="0" err="1"/>
              <a:t>Pattabiraman</a:t>
            </a:r>
            <a:r>
              <a:rPr lang="en-US" sz="2300" dirty="0"/>
              <a:t> K., T. </a:t>
            </a:r>
            <a:r>
              <a:rPr lang="en-US" sz="2300" dirty="0" err="1"/>
              <a:t>Moscibroda</a:t>
            </a:r>
            <a:r>
              <a:rPr lang="en-US" sz="2300" dirty="0"/>
              <a:t>, and B. Zorn, “</a:t>
            </a:r>
            <a:r>
              <a:rPr lang="en-US" sz="2300" dirty="0" err="1" smtClean="0"/>
              <a:t>Flikker:Saving</a:t>
            </a:r>
            <a:r>
              <a:rPr lang="en-US" sz="2300" dirty="0" smtClean="0"/>
              <a:t> </a:t>
            </a:r>
            <a:r>
              <a:rPr lang="en-US" sz="2300" dirty="0"/>
              <a:t>DRAM Refresh-power </a:t>
            </a:r>
            <a:r>
              <a:rPr lang="en-US" sz="2300" dirty="0" smtClean="0"/>
              <a:t>through Critical </a:t>
            </a:r>
            <a:r>
              <a:rPr lang="en-US" sz="2300" dirty="0"/>
              <a:t>Data Partitioning,</a:t>
            </a:r>
            <a:r>
              <a:rPr lang="en-US" sz="2300" dirty="0" smtClean="0"/>
              <a:t>” in </a:t>
            </a:r>
            <a:r>
              <a:rPr lang="en-US" sz="2300" dirty="0"/>
              <a:t>ASLPOS, 2011</a:t>
            </a:r>
            <a:r>
              <a:rPr lang="en-US" sz="2300" dirty="0" smtClean="0"/>
              <a:t>.</a:t>
            </a:r>
          </a:p>
          <a:p>
            <a:r>
              <a:rPr lang="en-US" sz="2300" dirty="0" smtClean="0"/>
              <a:t>[2] J</a:t>
            </a:r>
            <a:r>
              <a:rPr lang="en-US" sz="2300" dirty="0"/>
              <a:t>. Liu, B. </a:t>
            </a:r>
            <a:r>
              <a:rPr lang="en-US" sz="2300" dirty="0" err="1"/>
              <a:t>Jaiyen</a:t>
            </a:r>
            <a:r>
              <a:rPr lang="en-US" sz="2300" dirty="0"/>
              <a:t>, R. </a:t>
            </a:r>
            <a:r>
              <a:rPr lang="en-US" sz="2300" dirty="0" err="1"/>
              <a:t>Veras</a:t>
            </a:r>
            <a:r>
              <a:rPr lang="en-US" sz="2300" dirty="0"/>
              <a:t>, and O. </a:t>
            </a:r>
            <a:r>
              <a:rPr lang="en-US" sz="2300" dirty="0" err="1"/>
              <a:t>Mutlu</a:t>
            </a:r>
            <a:r>
              <a:rPr lang="en-US" sz="2300" dirty="0"/>
              <a:t>, “RAIDR: Retention</a:t>
            </a:r>
            <a:r>
              <a:rPr lang="en-US" sz="2300" dirty="0" smtClean="0"/>
              <a:t>-Aware </a:t>
            </a:r>
            <a:r>
              <a:rPr lang="en-US" sz="2300" dirty="0"/>
              <a:t>Intelligent DRAM Refresh,” in ISCA</a:t>
            </a:r>
            <a:r>
              <a:rPr lang="en-US" sz="2300" dirty="0" smtClean="0"/>
              <a:t>, 2012.</a:t>
            </a:r>
          </a:p>
          <a:p>
            <a:r>
              <a:rPr lang="en-US" sz="2300" dirty="0" smtClean="0"/>
              <a:t>[3] </a:t>
            </a:r>
            <a:r>
              <a:rPr lang="en-US" sz="2300" dirty="0"/>
              <a:t>J. </a:t>
            </a:r>
            <a:r>
              <a:rPr lang="en-US" sz="2300" dirty="0" err="1"/>
              <a:t>Stuecheli</a:t>
            </a:r>
            <a:r>
              <a:rPr lang="en-US" sz="2300" dirty="0"/>
              <a:t>, D. </a:t>
            </a:r>
            <a:r>
              <a:rPr lang="en-US" sz="2300" dirty="0" err="1"/>
              <a:t>Kaseridis</a:t>
            </a:r>
            <a:r>
              <a:rPr lang="en-US" sz="2300" dirty="0"/>
              <a:t>, H. Hunter, and L. John, “</a:t>
            </a:r>
            <a:r>
              <a:rPr lang="en-US" sz="2300" dirty="0" smtClean="0"/>
              <a:t>Elastic Refresh</a:t>
            </a:r>
            <a:r>
              <a:rPr lang="en-US" sz="2300" dirty="0"/>
              <a:t>: Techniques to Mitigate Refresh Penalties in </a:t>
            </a:r>
            <a:r>
              <a:rPr lang="en-US" sz="2300" dirty="0" smtClean="0"/>
              <a:t>High Density </a:t>
            </a:r>
            <a:r>
              <a:rPr lang="en-US" sz="2300" dirty="0"/>
              <a:t>Memory,” in MICRO, 2010.</a:t>
            </a:r>
            <a:endParaRPr lang="en-US" sz="2300" dirty="0" smtClean="0"/>
          </a:p>
          <a:p>
            <a:r>
              <a:rPr lang="en-US" sz="2300" dirty="0" smtClean="0"/>
              <a:t>[</a:t>
            </a:r>
            <a:r>
              <a:rPr lang="en-US" sz="2300" dirty="0"/>
              <a:t>4</a:t>
            </a:r>
            <a:r>
              <a:rPr lang="en-US" sz="2300" dirty="0" smtClean="0"/>
              <a:t>] </a:t>
            </a:r>
            <a:r>
              <a:rPr lang="en-US" sz="2300" dirty="0"/>
              <a:t>R. Peters and L. </a:t>
            </a:r>
            <a:r>
              <a:rPr lang="en-US" sz="2300" dirty="0" err="1"/>
              <a:t>Itti</a:t>
            </a:r>
            <a:r>
              <a:rPr lang="en-US" sz="2300" dirty="0"/>
              <a:t>, “Applying computational tools to </a:t>
            </a:r>
            <a:r>
              <a:rPr lang="en-US" sz="2300" dirty="0" smtClean="0"/>
              <a:t>predict gaze </a:t>
            </a:r>
            <a:r>
              <a:rPr lang="en-US" sz="2300" dirty="0"/>
              <a:t>direction in interactive </a:t>
            </a:r>
            <a:r>
              <a:rPr lang="en-US" sz="2300" dirty="0" smtClean="0"/>
              <a:t>visual environments</a:t>
            </a:r>
            <a:r>
              <a:rPr lang="en-US" sz="2300" dirty="0"/>
              <a:t>,” ACM </a:t>
            </a:r>
            <a:r>
              <a:rPr lang="en-US" sz="2300" dirty="0" smtClean="0"/>
              <a:t>Trans. on </a:t>
            </a:r>
            <a:r>
              <a:rPr lang="en-US" sz="2300" dirty="0"/>
              <a:t>Applied Perception, 2007</a:t>
            </a:r>
            <a:r>
              <a:rPr lang="en-US" sz="2300" dirty="0" smtClean="0"/>
              <a:t>.</a:t>
            </a:r>
          </a:p>
          <a:p>
            <a:r>
              <a:rPr lang="en-US" sz="2300" dirty="0" smtClean="0"/>
              <a:t>[5] </a:t>
            </a:r>
            <a:r>
              <a:rPr lang="en-US" sz="2300" dirty="0"/>
              <a:t>J. </a:t>
            </a:r>
            <a:r>
              <a:rPr lang="en-US" sz="2300" dirty="0" err="1"/>
              <a:t>Mutch</a:t>
            </a:r>
            <a:r>
              <a:rPr lang="en-US" sz="2300" dirty="0"/>
              <a:t> and D. G. Lowe, “Object class recognition </a:t>
            </a:r>
            <a:r>
              <a:rPr lang="en-US" sz="2300" dirty="0" smtClean="0"/>
              <a:t>and localization </a:t>
            </a:r>
            <a:r>
              <a:rPr lang="en-US" sz="2300" dirty="0"/>
              <a:t>using sparse features with </a:t>
            </a:r>
            <a:r>
              <a:rPr lang="en-US" sz="2300" dirty="0" smtClean="0"/>
              <a:t>limited receptive </a:t>
            </a:r>
            <a:r>
              <a:rPr lang="en-US" sz="2300" dirty="0"/>
              <a:t>fields,</a:t>
            </a:r>
            <a:r>
              <a:rPr lang="en-US" sz="2300" dirty="0" smtClean="0"/>
              <a:t>” IJCV</a:t>
            </a:r>
            <a:r>
              <a:rPr lang="en-US" sz="2300" dirty="0"/>
              <a:t>, 2008.</a:t>
            </a:r>
            <a:endParaRPr lang="en-US" sz="2300" dirty="0" smtClean="0"/>
          </a:p>
          <a:p>
            <a:r>
              <a:rPr lang="en-US" sz="2300" dirty="0" smtClean="0"/>
              <a:t>[6] H</a:t>
            </a:r>
            <a:r>
              <a:rPr lang="en-US" sz="2300" dirty="0"/>
              <a:t>. </a:t>
            </a:r>
            <a:r>
              <a:rPr lang="en-US" sz="2300" dirty="0" err="1"/>
              <a:t>Jhuang</a:t>
            </a:r>
            <a:r>
              <a:rPr lang="en-US" sz="2300" dirty="0"/>
              <a:t>, T. </a:t>
            </a:r>
            <a:r>
              <a:rPr lang="en-US" sz="2300" dirty="0" err="1"/>
              <a:t>Serre</a:t>
            </a:r>
            <a:r>
              <a:rPr lang="en-US" sz="2300" dirty="0"/>
              <a:t>, L. Wolf, and T. </a:t>
            </a:r>
            <a:r>
              <a:rPr lang="en-US" sz="2300" dirty="0" err="1"/>
              <a:t>Poggio</a:t>
            </a:r>
            <a:r>
              <a:rPr lang="en-US" sz="2300" dirty="0"/>
              <a:t>, “A </a:t>
            </a:r>
            <a:r>
              <a:rPr lang="en-US" sz="2300" dirty="0" smtClean="0"/>
              <a:t>biologically inspired </a:t>
            </a:r>
            <a:r>
              <a:rPr lang="en-US" sz="2300" dirty="0"/>
              <a:t>system for action recognition,” in ICCV, 2007.</a:t>
            </a:r>
          </a:p>
        </p:txBody>
      </p:sp>
      <p:pic>
        <p:nvPicPr>
          <p:cNvPr id="41" name="Picture 40" descr="psu_black_blu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3613" y="841854"/>
            <a:ext cx="4294511" cy="1920239"/>
          </a:xfrm>
          <a:prstGeom prst="rect">
            <a:avLst/>
          </a:prstGeom>
        </p:spPr>
      </p:pic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174183"/>
              </p:ext>
            </p:extLst>
          </p:nvPr>
        </p:nvGraphicFramePr>
        <p:xfrm>
          <a:off x="16534395" y="14298513"/>
          <a:ext cx="10851093" cy="22219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7229"/>
                <a:gridCol w="7543864"/>
              </a:tblGrid>
              <a:tr h="48463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DRAM row buffer policy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Open page,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Closed after four accesses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DRAM Configuration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DDR3-1600, 8 Gb, 1 channel, 1 rank,</a:t>
                      </a:r>
                      <a:r>
                        <a:rPr lang="en-US" sz="2400" baseline="0" dirty="0" smtClean="0"/>
                        <a:t> 8 banks/rank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Timing parameters (ns)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/>
                        <a:t>t</a:t>
                      </a:r>
                      <a:r>
                        <a:rPr lang="en-US" sz="2400" i="1" baseline="-25000" dirty="0" err="1" smtClean="0"/>
                        <a:t>RP</a:t>
                      </a:r>
                      <a:r>
                        <a:rPr lang="en-US" sz="2400" baseline="0" dirty="0" smtClean="0"/>
                        <a:t> = 11, </a:t>
                      </a:r>
                      <a:r>
                        <a:rPr lang="en-US" sz="2400" i="1" baseline="0" dirty="0" err="1" smtClean="0"/>
                        <a:t>tRCD</a:t>
                      </a:r>
                      <a:r>
                        <a:rPr lang="en-US" sz="2400" baseline="0" dirty="0" smtClean="0"/>
                        <a:t> = 11, </a:t>
                      </a:r>
                      <a:r>
                        <a:rPr lang="en-US" sz="2400" i="1" baseline="0" dirty="0" err="1" smtClean="0"/>
                        <a:t>tRFC</a:t>
                      </a:r>
                      <a:r>
                        <a:rPr lang="en-US" sz="2400" baseline="0" dirty="0" smtClean="0"/>
                        <a:t> = 350, </a:t>
                      </a:r>
                      <a:r>
                        <a:rPr lang="en-US" sz="2400" i="1" baseline="0" dirty="0" err="1" smtClean="0"/>
                        <a:t>tREFI</a:t>
                      </a:r>
                      <a:r>
                        <a:rPr lang="en-US" sz="2400" baseline="0" dirty="0" smtClean="0"/>
                        <a:t> = 7800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Current parameters</a:t>
                      </a:r>
                      <a:r>
                        <a:rPr lang="en-US" sz="2400" baseline="0" dirty="0" smtClean="0"/>
                        <a:t> (mA)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smtClean="0"/>
                        <a:t>I</a:t>
                      </a:r>
                      <a:r>
                        <a:rPr lang="en-US" sz="2400" i="1" baseline="-25000" dirty="0" smtClean="0"/>
                        <a:t>DD0</a:t>
                      </a:r>
                      <a:r>
                        <a:rPr lang="en-US" sz="2400" dirty="0" smtClean="0"/>
                        <a:t> = 110, </a:t>
                      </a:r>
                      <a:r>
                        <a:rPr lang="en-US" sz="2400" i="1" dirty="0" smtClean="0"/>
                        <a:t>I</a:t>
                      </a:r>
                      <a:r>
                        <a:rPr lang="en-US" sz="2400" i="1" baseline="-25000" dirty="0" smtClean="0"/>
                        <a:t>DD1</a:t>
                      </a:r>
                      <a:r>
                        <a:rPr lang="en-US" sz="2400" dirty="0" smtClean="0"/>
                        <a:t> = 135, </a:t>
                      </a:r>
                      <a:r>
                        <a:rPr lang="en-US" sz="2400" i="1" dirty="0" smtClean="0"/>
                        <a:t>I</a:t>
                      </a:r>
                      <a:r>
                        <a:rPr lang="en-US" sz="2400" i="1" baseline="-25000" dirty="0" smtClean="0"/>
                        <a:t>DD2P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baseline="0" dirty="0" smtClean="0"/>
                        <a:t>= </a:t>
                      </a:r>
                      <a:r>
                        <a:rPr lang="en-US" sz="2400" i="1" dirty="0" smtClean="0"/>
                        <a:t>I</a:t>
                      </a:r>
                      <a:r>
                        <a:rPr lang="en-US" sz="2400" i="1" baseline="-25000" dirty="0" smtClean="0"/>
                        <a:t>DD2Q</a:t>
                      </a:r>
                      <a:r>
                        <a:rPr lang="en-US" sz="2400" dirty="0" smtClean="0"/>
                        <a:t> = 40, </a:t>
                      </a:r>
                      <a:r>
                        <a:rPr lang="en-US" sz="2400" i="1" dirty="0" smtClean="0"/>
                        <a:t>I</a:t>
                      </a:r>
                      <a:r>
                        <a:rPr lang="en-US" sz="2400" i="1" baseline="-25000" dirty="0" smtClean="0"/>
                        <a:t>DD2N</a:t>
                      </a:r>
                      <a:r>
                        <a:rPr lang="en-US" sz="2400" dirty="0" smtClean="0"/>
                        <a:t> = 42,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i="1" dirty="0" smtClean="0"/>
                        <a:t>I</a:t>
                      </a:r>
                      <a:r>
                        <a:rPr lang="en-US" sz="2400" i="1" baseline="-25000" dirty="0" smtClean="0"/>
                        <a:t>DD3N</a:t>
                      </a:r>
                      <a:r>
                        <a:rPr lang="en-US" sz="2400" dirty="0" smtClean="0"/>
                        <a:t> = 45,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i="1" dirty="0" smtClean="0"/>
                        <a:t>I</a:t>
                      </a:r>
                      <a:r>
                        <a:rPr lang="en-US" sz="2400" i="1" baseline="-25000" dirty="0" smtClean="0"/>
                        <a:t>DD4W</a:t>
                      </a:r>
                      <a:r>
                        <a:rPr lang="en-US" sz="2400" dirty="0" smtClean="0"/>
                        <a:t> = 280, </a:t>
                      </a:r>
                      <a:r>
                        <a:rPr lang="en-US" sz="2400" i="1" dirty="0" smtClean="0"/>
                        <a:t>I</a:t>
                      </a:r>
                      <a:r>
                        <a:rPr lang="en-US" sz="2400" i="1" baseline="-25000" dirty="0" smtClean="0"/>
                        <a:t>DD4N</a:t>
                      </a:r>
                      <a:r>
                        <a:rPr lang="en-US" sz="2400" dirty="0" smtClean="0"/>
                        <a:t> = 270, </a:t>
                      </a:r>
                      <a:r>
                        <a:rPr lang="en-US" sz="2400" i="1" dirty="0" smtClean="0"/>
                        <a:t>I</a:t>
                      </a:r>
                      <a:r>
                        <a:rPr lang="en-US" sz="2400" i="1" baseline="-25000" dirty="0" smtClean="0"/>
                        <a:t>DD5</a:t>
                      </a:r>
                      <a:r>
                        <a:rPr lang="en-US" sz="2400" dirty="0" smtClean="0"/>
                        <a:t> = 215, </a:t>
                      </a:r>
                      <a:r>
                        <a:rPr lang="en-US" sz="2400" i="1" dirty="0" smtClean="0"/>
                        <a:t>I</a:t>
                      </a:r>
                      <a:r>
                        <a:rPr lang="en-US" sz="2400" i="1" baseline="-25000" dirty="0" smtClean="0"/>
                        <a:t>DD6</a:t>
                      </a:r>
                      <a:r>
                        <a:rPr lang="en-US" sz="2400" dirty="0" smtClean="0"/>
                        <a:t> = 12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3" name="Picture 72" descr="DRAMEnergy_Kernels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67" y="15163637"/>
            <a:ext cx="7356780" cy="4358002"/>
          </a:xfrm>
          <a:prstGeom prst="rect">
            <a:avLst/>
          </a:prstGeom>
        </p:spPr>
      </p:pic>
      <p:pic>
        <p:nvPicPr>
          <p:cNvPr id="116" name="Picture 115" descr="tRFC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5" y="14992596"/>
            <a:ext cx="5873075" cy="4712527"/>
          </a:xfrm>
          <a:prstGeom prst="rect">
            <a:avLst/>
          </a:prstGeom>
        </p:spPr>
      </p:pic>
      <p:pic>
        <p:nvPicPr>
          <p:cNvPr id="123" name="Picture 122" descr="RoIs_campus_000042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470" y="21370439"/>
            <a:ext cx="5740400" cy="3898900"/>
          </a:xfrm>
          <a:prstGeom prst="rect">
            <a:avLst/>
          </a:prstGeom>
        </p:spPr>
      </p:pic>
      <p:pic>
        <p:nvPicPr>
          <p:cNvPr id="5" name="Picture 4" descr="denis_skip_f1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071" y="25180082"/>
            <a:ext cx="2857500" cy="2286000"/>
          </a:xfrm>
          <a:prstGeom prst="rect">
            <a:avLst/>
          </a:prstGeom>
        </p:spPr>
      </p:pic>
      <p:pic>
        <p:nvPicPr>
          <p:cNvPr id="9" name="Picture 8" descr="daria_walk_f20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006" y="27532634"/>
            <a:ext cx="2857500" cy="2286000"/>
          </a:xfrm>
          <a:prstGeom prst="rect">
            <a:avLst/>
          </a:prstGeom>
        </p:spPr>
      </p:pic>
      <p:pic>
        <p:nvPicPr>
          <p:cNvPr id="10" name="Picture 9" descr="daria_walk_f1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006" y="25180082"/>
            <a:ext cx="2857500" cy="2286000"/>
          </a:xfrm>
          <a:prstGeom prst="rect">
            <a:avLst/>
          </a:prstGeom>
        </p:spPr>
      </p:pic>
      <p:pic>
        <p:nvPicPr>
          <p:cNvPr id="14" name="Picture 13" descr="daria_walk_f40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310" y="29881358"/>
            <a:ext cx="2857500" cy="2286000"/>
          </a:xfrm>
          <a:prstGeom prst="rect">
            <a:avLst/>
          </a:prstGeom>
        </p:spPr>
      </p:pic>
      <p:pic>
        <p:nvPicPr>
          <p:cNvPr id="16" name="Picture 15" descr="denis_skip_f20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071" y="27532634"/>
            <a:ext cx="2857500" cy="2286000"/>
          </a:xfrm>
          <a:prstGeom prst="rect">
            <a:avLst/>
          </a:prstGeom>
        </p:spPr>
      </p:pic>
      <p:pic>
        <p:nvPicPr>
          <p:cNvPr id="17" name="Picture 16" descr="denis_skip_f40.jp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109" y="29894164"/>
            <a:ext cx="2857500" cy="2286000"/>
          </a:xfrm>
          <a:prstGeom prst="rect">
            <a:avLst/>
          </a:prstGeom>
        </p:spPr>
      </p:pic>
      <p:pic>
        <p:nvPicPr>
          <p:cNvPr id="19" name="Picture 18" descr="ira_wave_f1.jp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474" y="25136532"/>
            <a:ext cx="2857500" cy="2286000"/>
          </a:xfrm>
          <a:prstGeom prst="rect">
            <a:avLst/>
          </a:prstGeom>
        </p:spPr>
      </p:pic>
      <p:pic>
        <p:nvPicPr>
          <p:cNvPr id="20" name="Picture 19" descr="moshe_jump_f1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8219" y="25180082"/>
            <a:ext cx="2857500" cy="2286000"/>
          </a:xfrm>
          <a:prstGeom prst="rect">
            <a:avLst/>
          </a:prstGeom>
        </p:spPr>
      </p:pic>
      <p:pic>
        <p:nvPicPr>
          <p:cNvPr id="21" name="Picture 20" descr="moshe_jump_f20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240" y="27528794"/>
            <a:ext cx="2857500" cy="2286000"/>
          </a:xfrm>
          <a:prstGeom prst="rect">
            <a:avLst/>
          </a:prstGeom>
        </p:spPr>
      </p:pic>
      <p:pic>
        <p:nvPicPr>
          <p:cNvPr id="22" name="Picture 21" descr="moshe_jump_f40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240" y="29894164"/>
            <a:ext cx="2857500" cy="2286000"/>
          </a:xfrm>
          <a:prstGeom prst="rect">
            <a:avLst/>
          </a:prstGeom>
        </p:spPr>
      </p:pic>
      <p:pic>
        <p:nvPicPr>
          <p:cNvPr id="23" name="Picture 22" descr="ira_wave_f20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474" y="27528794"/>
            <a:ext cx="2857500" cy="2286000"/>
          </a:xfrm>
          <a:prstGeom prst="rect">
            <a:avLst/>
          </a:prstGeom>
        </p:spPr>
      </p:pic>
      <p:pic>
        <p:nvPicPr>
          <p:cNvPr id="24" name="Picture 23" descr="ira_wave_f40.jp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474" y="29894164"/>
            <a:ext cx="2857500" cy="2286000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26047569" y="24643953"/>
            <a:ext cx="1843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Person 4 - Jump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887413" y="20908901"/>
            <a:ext cx="1055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Baseline</a:t>
            </a:r>
            <a:endParaRPr lang="en-US" sz="2000" dirty="0"/>
          </a:p>
        </p:txBody>
      </p:sp>
      <p:sp>
        <p:nvSpPr>
          <p:cNvPr id="90" name="TextBox 89"/>
          <p:cNvSpPr txBox="1"/>
          <p:nvPr/>
        </p:nvSpPr>
        <p:spPr>
          <a:xfrm>
            <a:off x="34939830" y="26483792"/>
            <a:ext cx="2950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References</a:t>
            </a:r>
            <a:endParaRPr lang="en-US" sz="4000" b="1" dirty="0">
              <a:latin typeface="Arial"/>
              <a:cs typeface="Arial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0366876" y="25417363"/>
            <a:ext cx="159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Video Stream</a:t>
            </a:r>
            <a:endParaRPr lang="en-US" sz="2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10435524" y="26785557"/>
            <a:ext cx="21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REVA Architecture</a:t>
            </a:r>
            <a:endParaRPr lang="en-US" sz="2000" dirty="0"/>
          </a:p>
        </p:txBody>
      </p:sp>
      <p:pic>
        <p:nvPicPr>
          <p:cNvPr id="117" name="Picture 116" descr="reva_arch.eps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95" y="26570357"/>
            <a:ext cx="8412480" cy="5744896"/>
          </a:xfrm>
          <a:prstGeom prst="rect">
            <a:avLst/>
          </a:prstGeom>
        </p:spPr>
      </p:pic>
      <p:pic>
        <p:nvPicPr>
          <p:cNvPr id="120" name="Picture 119" descr="refresh_circuitry.eps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653" y="27211438"/>
            <a:ext cx="5003870" cy="488489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3434568" y="12891961"/>
            <a:ext cx="19171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i="1" dirty="0" err="1" smtClean="0"/>
              <a:t>Flikker</a:t>
            </a:r>
            <a:endParaRPr lang="en-US" sz="3500" i="1" dirty="0"/>
          </a:p>
        </p:txBody>
      </p:sp>
      <p:sp>
        <p:nvSpPr>
          <p:cNvPr id="61" name="TextBox 60"/>
          <p:cNvSpPr txBox="1"/>
          <p:nvPr/>
        </p:nvSpPr>
        <p:spPr>
          <a:xfrm>
            <a:off x="40211407" y="12857635"/>
            <a:ext cx="19171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/>
              <a:t>REVA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147409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7321</TotalTime>
  <Words>931</Words>
  <Application>Microsoft Macintosh PowerPoint</Application>
  <PresentationFormat>Custom</PresentationFormat>
  <Paragraphs>90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Penn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Siddharth Advani</dc:creator>
  <cp:lastModifiedBy>Siddharth Advani</cp:lastModifiedBy>
  <cp:revision>312</cp:revision>
  <cp:lastPrinted>2013-05-16T04:45:12Z</cp:lastPrinted>
  <dcterms:created xsi:type="dcterms:W3CDTF">2013-05-06T04:11:35Z</dcterms:created>
  <dcterms:modified xsi:type="dcterms:W3CDTF">2014-10-14T23:20:47Z</dcterms:modified>
</cp:coreProperties>
</file>